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0471" autoAdjust="0"/>
  </p:normalViewPr>
  <p:slideViewPr>
    <p:cSldViewPr snapToGrid="0">
      <p:cViewPr varScale="1">
        <p:scale>
          <a:sx n="52" d="100"/>
          <a:sy n="52" d="100"/>
        </p:scale>
        <p:origin x="14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B39D08-953E-426A-86A9-10FA34025186}" type="datetimeFigureOut">
              <a:rPr lang="en-US" smtClean="0"/>
              <a:t>5/1/2021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C02D75-3FDE-4CF6-99AC-A9A493318120}" type="slidenum">
              <a:rPr lang="en-US" smtClean="0"/>
              <a:t>‹#›</a:t>
            </a:fld>
            <a:endParaRPr lang="en-US"/>
          </a:p>
        </p:txBody>
      </p:sp>
    </p:spTree>
    <p:extLst>
      <p:ext uri="{BB962C8B-B14F-4D97-AF65-F5344CB8AC3E}">
        <p14:creationId xmlns:p14="http://schemas.microsoft.com/office/powerpoint/2010/main" val="840867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C02D75-3FDE-4CF6-99AC-A9A493318120}" type="slidenum">
              <a:rPr lang="en-US" smtClean="0"/>
              <a:t>1</a:t>
            </a:fld>
            <a:endParaRPr lang="en-US"/>
          </a:p>
        </p:txBody>
      </p:sp>
    </p:spTree>
    <p:extLst>
      <p:ext uri="{BB962C8B-B14F-4D97-AF65-F5344CB8AC3E}">
        <p14:creationId xmlns:p14="http://schemas.microsoft.com/office/powerpoint/2010/main" val="4103738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0000"/>
                </a:solidFill>
                <a:effectLst/>
                <a:latin typeface="+mj-lt"/>
                <a:ea typeface="Calibri" panose="020F0502020204030204" pitchFamily="34" charset="0"/>
                <a:cs typeface="Times New Roman" panose="02020603050405020304" pitchFamily="18" charset="0"/>
              </a:rPr>
              <a:t>The</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most </a:t>
            </a:r>
            <a:r>
              <a:rPr lang="en-US" sz="1800" dirty="0" smtClean="0">
                <a:solidFill>
                  <a:srgbClr val="000000"/>
                </a:solidFill>
                <a:effectLst/>
                <a:latin typeface="+mj-lt"/>
                <a:ea typeface="Calibri" panose="020F0502020204030204" pitchFamily="34" charset="0"/>
                <a:cs typeface="Times New Roman" panose="02020603050405020304" pitchFamily="18" charset="0"/>
              </a:rPr>
              <a:t>interesting </a:t>
            </a:r>
            <a:r>
              <a:rPr lang="en-US" sz="1800" dirty="0">
                <a:solidFill>
                  <a:srgbClr val="000000"/>
                </a:solidFill>
                <a:effectLst/>
                <a:latin typeface="+mj-lt"/>
                <a:ea typeface="Calibri" panose="020F0502020204030204" pitchFamily="34" charset="0"/>
                <a:cs typeface="Times New Roman" panose="02020603050405020304" pitchFamily="18" charset="0"/>
              </a:rPr>
              <a:t>part of this </a:t>
            </a:r>
            <a:r>
              <a:rPr lang="en-US" sz="1800" dirty="0" smtClean="0">
                <a:solidFill>
                  <a:srgbClr val="000000"/>
                </a:solidFill>
                <a:effectLst/>
                <a:latin typeface="+mj-lt"/>
                <a:ea typeface="Calibri" panose="020F0502020204030204" pitchFamily="34" charset="0"/>
                <a:cs typeface="Times New Roman" panose="02020603050405020304" pitchFamily="18" charset="0"/>
              </a:rPr>
              <a:t>assignment</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a:t>
            </a:r>
            <a:r>
              <a:rPr lang="en-US" sz="1800" dirty="0" smtClean="0">
                <a:solidFill>
                  <a:srgbClr val="000000"/>
                </a:solidFill>
                <a:effectLst/>
                <a:latin typeface="+mj-lt"/>
                <a:ea typeface="Calibri" panose="020F0502020204030204" pitchFamily="34" charset="0"/>
                <a:cs typeface="Times New Roman" panose="02020603050405020304" pitchFamily="18" charset="0"/>
              </a:rPr>
              <a:t>entails how </a:t>
            </a:r>
            <a:r>
              <a:rPr lang="en-US" sz="1800" dirty="0">
                <a:solidFill>
                  <a:srgbClr val="000000"/>
                </a:solidFill>
                <a:effectLst/>
                <a:latin typeface="+mj-lt"/>
                <a:ea typeface="Calibri" panose="020F0502020204030204" pitchFamily="34" charset="0"/>
                <a:cs typeface="Times New Roman" panose="02020603050405020304" pitchFamily="18" charset="0"/>
              </a:rPr>
              <a:t>psychology is used to help diverse groups of people from infants to old age live more happily with relaxation while unleashing their full potential. </a:t>
            </a:r>
            <a:r>
              <a:rPr lang="en-US" sz="1800" dirty="0" smtClean="0">
                <a:solidFill>
                  <a:srgbClr val="000000"/>
                </a:solidFill>
                <a:effectLst/>
                <a:latin typeface="+mj-lt"/>
                <a:ea typeface="Calibri" panose="020F0502020204030204" pitchFamily="34" charset="0"/>
                <a:cs typeface="Times New Roman" panose="02020603050405020304" pitchFamily="18" charset="0"/>
              </a:rPr>
              <a:t>I</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learned the w</a:t>
            </a:r>
            <a:r>
              <a:rPr lang="en-US" sz="1800" dirty="0" smtClean="0">
                <a:solidFill>
                  <a:srgbClr val="000000"/>
                </a:solidFill>
                <a:effectLst/>
                <a:latin typeface="+mj-lt"/>
                <a:ea typeface="Calibri" panose="020F0502020204030204" pitchFamily="34" charset="0"/>
                <a:cs typeface="Times New Roman" panose="02020603050405020304" pitchFamily="18" charset="0"/>
              </a:rPr>
              <a:t>ay </a:t>
            </a:r>
            <a:r>
              <a:rPr lang="en-US" sz="1800" dirty="0">
                <a:solidFill>
                  <a:srgbClr val="000000"/>
                </a:solidFill>
                <a:effectLst/>
                <a:latin typeface="+mj-lt"/>
                <a:ea typeface="Calibri" panose="020F0502020204030204" pitchFamily="34" charset="0"/>
                <a:cs typeface="Times New Roman" panose="02020603050405020304" pitchFamily="18" charset="0"/>
              </a:rPr>
              <a:t>human behavior and mental patterns can be interpreted scientifically providing a solution to wide groups of people who face similar mental </a:t>
            </a:r>
            <a:r>
              <a:rPr lang="en-US" sz="1800" dirty="0" smtClean="0">
                <a:solidFill>
                  <a:srgbClr val="000000"/>
                </a:solidFill>
                <a:effectLst/>
                <a:latin typeface="+mj-lt"/>
                <a:ea typeface="Calibri" panose="020F0502020204030204" pitchFamily="34" charset="0"/>
                <a:cs typeface="Times New Roman" panose="02020603050405020304" pitchFamily="18" charset="0"/>
              </a:rPr>
              <a:t>disorders.</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In addition, this </a:t>
            </a:r>
            <a:r>
              <a:rPr lang="en-US" sz="1800" dirty="0" smtClean="0">
                <a:solidFill>
                  <a:srgbClr val="000000"/>
                </a:solidFill>
                <a:effectLst/>
                <a:latin typeface="+mj-lt"/>
                <a:ea typeface="Calibri" panose="020F0502020204030204" pitchFamily="34" charset="0"/>
                <a:cs typeface="Times New Roman" panose="02020603050405020304" pitchFamily="18" charset="0"/>
              </a:rPr>
              <a:t>assignment has bolstered my understanding</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that </a:t>
            </a:r>
            <a:r>
              <a:rPr lang="en-US" sz="1800" dirty="0" smtClean="0">
                <a:solidFill>
                  <a:srgbClr val="000000"/>
                </a:solidFill>
                <a:effectLst/>
                <a:latin typeface="+mj-lt"/>
                <a:ea typeface="Calibri" panose="020F0502020204030204" pitchFamily="34" charset="0"/>
                <a:cs typeface="Times New Roman" panose="02020603050405020304" pitchFamily="18" charset="0"/>
              </a:rPr>
              <a:t>psychologists are </a:t>
            </a:r>
            <a:r>
              <a:rPr lang="en-US" sz="1800" dirty="0">
                <a:solidFill>
                  <a:srgbClr val="000000"/>
                </a:solidFill>
                <a:effectLst/>
                <a:latin typeface="+mj-lt"/>
                <a:ea typeface="Calibri" panose="020F0502020204030204" pitchFamily="34" charset="0"/>
                <a:cs typeface="Times New Roman" panose="02020603050405020304" pitchFamily="18" charset="0"/>
              </a:rPr>
              <a:t>unique in the way they fit in all workplaces with their critical role of helping management to select, train, and motivate workers. </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10</a:t>
            </a:fld>
            <a:endParaRPr lang="en-US"/>
          </a:p>
        </p:txBody>
      </p:sp>
    </p:spTree>
    <p:extLst>
      <p:ext uri="{BB962C8B-B14F-4D97-AF65-F5344CB8AC3E}">
        <p14:creationId xmlns:p14="http://schemas.microsoft.com/office/powerpoint/2010/main" val="3694127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This assignment has been an eye opener to my psychological understanding. </a:t>
            </a:r>
            <a:r>
              <a:rPr lang="en-US" sz="1800" dirty="0" smtClean="0">
                <a:solidFill>
                  <a:srgbClr val="000000"/>
                </a:solidFill>
                <a:effectLst/>
                <a:latin typeface="+mj-lt"/>
                <a:ea typeface="Calibri" panose="020F0502020204030204" pitchFamily="34" charset="0"/>
                <a:cs typeface="Times New Roman" panose="02020603050405020304" pitchFamily="18" charset="0"/>
              </a:rPr>
              <a:t>I </a:t>
            </a:r>
            <a:r>
              <a:rPr lang="en-US" sz="1800" dirty="0">
                <a:solidFill>
                  <a:srgbClr val="000000"/>
                </a:solidFill>
                <a:effectLst/>
                <a:latin typeface="+mj-lt"/>
                <a:ea typeface="Calibri" panose="020F0502020204030204" pitchFamily="34" charset="0"/>
                <a:cs typeface="Times New Roman" panose="02020603050405020304" pitchFamily="18" charset="0"/>
              </a:rPr>
              <a:t>have learned that every </a:t>
            </a:r>
            <a:r>
              <a:rPr lang="en-US" sz="1800" dirty="0" smtClean="0">
                <a:solidFill>
                  <a:srgbClr val="000000"/>
                </a:solidFill>
                <a:effectLst/>
                <a:latin typeface="+mj-lt"/>
                <a:ea typeface="Calibri" panose="020F0502020204030204" pitchFamily="34" charset="0"/>
                <a:cs typeface="Times New Roman" panose="02020603050405020304" pitchFamily="18" charset="0"/>
              </a:rPr>
              <a:t>person</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is featured with some sort of </a:t>
            </a:r>
            <a:r>
              <a:rPr lang="en-US" sz="1800" dirty="0" smtClean="0">
                <a:solidFill>
                  <a:srgbClr val="000000"/>
                </a:solidFill>
                <a:effectLst/>
                <a:latin typeface="+mj-lt"/>
                <a:ea typeface="Calibri" panose="020F0502020204030204" pitchFamily="34" charset="0"/>
                <a:cs typeface="Times New Roman" panose="02020603050405020304" pitchFamily="18" charset="0"/>
              </a:rPr>
              <a:t>mental problems </a:t>
            </a:r>
            <a:r>
              <a:rPr lang="en-US" sz="1800" dirty="0">
                <a:solidFill>
                  <a:srgbClr val="000000"/>
                </a:solidFill>
                <a:effectLst/>
                <a:latin typeface="+mj-lt"/>
                <a:ea typeface="Calibri" panose="020F0502020204030204" pitchFamily="34" charset="0"/>
                <a:cs typeface="Times New Roman" panose="02020603050405020304" pitchFamily="18" charset="0"/>
              </a:rPr>
              <a:t>as they move from one life stage to another that influences their behavior. </a:t>
            </a:r>
            <a:r>
              <a:rPr lang="en-US" sz="1800" dirty="0" smtClean="0">
                <a:solidFill>
                  <a:srgbClr val="000000"/>
                </a:solidFill>
                <a:effectLst/>
                <a:latin typeface="+mj-lt"/>
                <a:ea typeface="Calibri" panose="020F0502020204030204" pitchFamily="34" charset="0"/>
                <a:cs typeface="Times New Roman" panose="02020603050405020304" pitchFamily="18" charset="0"/>
              </a:rPr>
              <a:t>Mental issues mostly </a:t>
            </a:r>
            <a:r>
              <a:rPr lang="en-US" sz="1800" dirty="0">
                <a:solidFill>
                  <a:srgbClr val="000000"/>
                </a:solidFill>
                <a:effectLst/>
                <a:latin typeface="+mj-lt"/>
                <a:ea typeface="Calibri" panose="020F0502020204030204" pitchFamily="34" charset="0"/>
                <a:cs typeface="Times New Roman" panose="02020603050405020304" pitchFamily="18" charset="0"/>
              </a:rPr>
              <a:t>a result of the life challenges that occur while switching from one environment </a:t>
            </a:r>
            <a:r>
              <a:rPr lang="en-US" sz="1800" dirty="0" smtClean="0">
                <a:solidFill>
                  <a:srgbClr val="000000"/>
                </a:solidFill>
                <a:effectLst/>
                <a:latin typeface="+mj-lt"/>
                <a:ea typeface="Calibri" panose="020F0502020204030204" pitchFamily="34" charset="0"/>
                <a:cs typeface="Times New Roman" panose="02020603050405020304" pitchFamily="18" charset="0"/>
              </a:rPr>
              <a:t>to </a:t>
            </a:r>
            <a:r>
              <a:rPr lang="en-US" sz="1800" dirty="0">
                <a:solidFill>
                  <a:srgbClr val="000000"/>
                </a:solidFill>
                <a:effectLst/>
                <a:latin typeface="+mj-lt"/>
                <a:ea typeface="Calibri" panose="020F0502020204030204" pitchFamily="34" charset="0"/>
                <a:cs typeface="Times New Roman" panose="02020603050405020304" pitchFamily="18" charset="0"/>
              </a:rPr>
              <a:t>another. This makes psychology one of the most needed disciplines in society today, especially amidst the </a:t>
            </a:r>
            <a:r>
              <a:rPr lang="en-US" sz="1800" dirty="0" smtClean="0">
                <a:solidFill>
                  <a:srgbClr val="000000"/>
                </a:solidFill>
                <a:effectLst/>
                <a:latin typeface="+mj-lt"/>
                <a:ea typeface="Calibri" panose="020F0502020204030204" pitchFamily="34" charset="0"/>
                <a:cs typeface="Times New Roman" panose="02020603050405020304" pitchFamily="18" charset="0"/>
              </a:rPr>
              <a:t>unpredictable and</a:t>
            </a:r>
            <a:r>
              <a:rPr lang="en-US" sz="1800" baseline="0" dirty="0" smtClean="0">
                <a:solidFill>
                  <a:srgbClr val="000000"/>
                </a:solidFill>
                <a:effectLst/>
                <a:latin typeface="+mj-lt"/>
                <a:ea typeface="Calibri" panose="020F0502020204030204" pitchFamily="34" charset="0"/>
                <a:cs typeface="Times New Roman" panose="02020603050405020304" pitchFamily="18" charset="0"/>
              </a:rPr>
              <a:t> inhumane</a:t>
            </a:r>
            <a:r>
              <a:rPr lang="en-US" sz="1800" dirty="0" smtClean="0">
                <a:solidFill>
                  <a:srgbClr val="000000"/>
                </a:solidFill>
                <a:effectLst/>
                <a:latin typeface="+mj-lt"/>
                <a:ea typeface="Calibri" panose="020F0502020204030204" pitchFamily="34" charset="0"/>
                <a:cs typeface="Times New Roman" panose="02020603050405020304" pitchFamily="18" charset="0"/>
              </a:rPr>
              <a:t> covid-19 pandemic. Further, </a:t>
            </a:r>
            <a:r>
              <a:rPr lang="en-US" sz="1800" dirty="0">
                <a:solidFill>
                  <a:srgbClr val="000000"/>
                </a:solidFill>
                <a:effectLst/>
                <a:latin typeface="+mj-lt"/>
                <a:ea typeface="Calibri" panose="020F0502020204030204" pitchFamily="34" charset="0"/>
                <a:cs typeface="Times New Roman" panose="02020603050405020304" pitchFamily="18" charset="0"/>
              </a:rPr>
              <a:t>research on psychological changes of individuals as they shift from one living environment to another will enable me to estimate the extent to which an individual behavior changes. This study will allow me to develop a hypothesis to assess how different environmental exposures can influence behavior.</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11</a:t>
            </a:fld>
            <a:endParaRPr lang="en-US"/>
          </a:p>
        </p:txBody>
      </p:sp>
    </p:spTree>
    <p:extLst>
      <p:ext uri="{BB962C8B-B14F-4D97-AF65-F5344CB8AC3E}">
        <p14:creationId xmlns:p14="http://schemas.microsoft.com/office/powerpoint/2010/main" val="1571572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Psychology is the study of behavior and the mind. It is divided into different sub-sets since it is a broad field. The branches are set apart according to the psychological problem at hand. They play a big role in guiding psychologists to easily identify where a victim’s ill behavior or mental disorder can be categorized (Buss, 2015). This way, a person is given the right mental or behavior solution from the onset, avoiding any possible confusion that can lead to wrong counseling. Some of the sub-sets are Developmental, Personality, Learning/Memory and Psychopathology, Biopsychology, and Perception Psychology. They are part of the many psychology branches and work hand in hand, complementing one another to solve mental disorders, which is usually complex.</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C02D75-3FDE-4CF6-99AC-A9A493318120}" type="slidenum">
              <a:rPr lang="en-US" smtClean="0"/>
              <a:t>2</a:t>
            </a:fld>
            <a:endParaRPr lang="en-US"/>
          </a:p>
        </p:txBody>
      </p:sp>
    </p:spTree>
    <p:extLst>
      <p:ext uri="{BB962C8B-B14F-4D97-AF65-F5344CB8AC3E}">
        <p14:creationId xmlns:p14="http://schemas.microsoft.com/office/powerpoint/2010/main" val="2000398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sz="1800" dirty="0">
                <a:solidFill>
                  <a:srgbClr val="000000"/>
                </a:solidFill>
                <a:effectLst/>
                <a:latin typeface="+mj-lt"/>
                <a:ea typeface="Calibri" panose="020F0502020204030204" pitchFamily="34" charset="0"/>
              </a:rPr>
              <a:t>The desire to help people and the zeal to know how human behavior and mind operate are primary forces that make people love psychology (</a:t>
            </a:r>
            <a:r>
              <a:rPr lang="en-US" sz="1800" dirty="0" err="1">
                <a:solidFill>
                  <a:srgbClr val="000000"/>
                </a:solidFill>
                <a:effectLst/>
                <a:latin typeface="+mj-lt"/>
                <a:ea typeface="Calibri" panose="020F0502020204030204" pitchFamily="34" charset="0"/>
              </a:rPr>
              <a:t>Valsiner</a:t>
            </a:r>
            <a:r>
              <a:rPr lang="en-US" sz="1800" dirty="0">
                <a:solidFill>
                  <a:srgbClr val="000000"/>
                </a:solidFill>
                <a:effectLst/>
                <a:latin typeface="+mj-lt"/>
                <a:ea typeface="Calibri" panose="020F0502020204030204" pitchFamily="34" charset="0"/>
              </a:rPr>
              <a:t>, 2016). My main interest in developmental psychology lies in the relationship between an individual’s character or behavior and environmental dynamics over time as he goes through different life stages. Also, I am interested in how genetics and upbringing influence a person’s feelings and mental reasoning shaping their unique personality. Additionally, learning psychology is a sub-set of psychology. I am interested in how teachers and school administrators can work hand in conjunction with psychologists to design learning mechanisms that help slow learners in class, for example, by developing an accommodative curriculum. </a:t>
            </a:r>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3</a:t>
            </a:fld>
            <a:endParaRPr lang="en-US"/>
          </a:p>
        </p:txBody>
      </p:sp>
    </p:spTree>
    <p:extLst>
      <p:ext uri="{BB962C8B-B14F-4D97-AF65-F5344CB8AC3E}">
        <p14:creationId xmlns:p14="http://schemas.microsoft.com/office/powerpoint/2010/main" val="1015882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mj-lt"/>
                <a:ea typeface="Calibri" panose="020F0502020204030204" pitchFamily="34" charset="0"/>
                <a:cs typeface="Times New Roman" panose="02020603050405020304" pitchFamily="18" charset="0"/>
              </a:rPr>
              <a:t>Moreover, under Biopsychology, I am passionate to know how the central nervous system operates to control body behaviors with deep concern on consciousness. The perception psychology is another important branch of psychology. I am eager to understand how genetics and brain damage causes potential setbacks to perception, making victims perceive things differently.</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4</a:t>
            </a:fld>
            <a:endParaRPr lang="en-US"/>
          </a:p>
        </p:txBody>
      </p:sp>
    </p:spTree>
    <p:extLst>
      <p:ext uri="{BB962C8B-B14F-4D97-AF65-F5344CB8AC3E}">
        <p14:creationId xmlns:p14="http://schemas.microsoft.com/office/powerpoint/2010/main" val="609804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degree in developmental psychology is essential in becoming a peer counselor, especially in school. It equips the holder with adequate knowledge and skills to understand a person's behavior from one stage of life to another and offer an explicit explanation of the cause of the changes (Huffman, 2017). Consequently, a bachelor's in personality psychology is useful in the hospital and corporate world. For example, in conducting some pre-job personality tests and training staff on interpersonal skills and conflict resolution skills. A bachelor's in learning psychology is very important, especially in educational centers. a teacher with this certificate has a very sharp edge in the job market. They can understand a student’s mental and behavior condition and offer solutions to fit their needs. Educational psychologists help schools assess the behavioral difficulties affecting learners and then propose the best instructional methods and materials that match certain groups of learners.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5</a:t>
            </a:fld>
            <a:endParaRPr lang="en-US"/>
          </a:p>
        </p:txBody>
      </p:sp>
    </p:spTree>
    <p:extLst>
      <p:ext uri="{BB962C8B-B14F-4D97-AF65-F5344CB8AC3E}">
        <p14:creationId xmlns:p14="http://schemas.microsoft.com/office/powerpoint/2010/main" val="187638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mj-lt"/>
                <a:ea typeface="Calibri" panose="020F0502020204030204" pitchFamily="34" charset="0"/>
                <a:cs typeface="Times New Roman" panose="02020603050405020304" pitchFamily="18" charset="0"/>
              </a:rPr>
              <a:t>Biopsychology graduates are well equipped to work in educational centers, conducting lab and field researches for both humans and animals. They apply their biobehavioral knowledge to determine the scientific relationship between the brain and behavior. A degree in perception psychology is significant in hospitals in the mental health department, laboratory, clinical counseling, and rehabilitation. Patients are studied on how they perceive themselves according to the environment around them.</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6</a:t>
            </a:fld>
            <a:endParaRPr lang="en-US"/>
          </a:p>
        </p:txBody>
      </p:sp>
    </p:spTree>
    <p:extLst>
      <p:ext uri="{BB962C8B-B14F-4D97-AF65-F5344CB8AC3E}">
        <p14:creationId xmlns:p14="http://schemas.microsoft.com/office/powerpoint/2010/main" val="1601928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mj-lt"/>
                <a:ea typeface="Calibri" panose="020F0502020204030204" pitchFamily="34" charset="0"/>
                <a:cs typeface="Times New Roman" panose="02020603050405020304" pitchFamily="18" charset="0"/>
              </a:rPr>
              <a:t>I plan to major in developmental Psychology since I have a great zeal to understand how a person's behavior changes from one life stage or condition to another. Before graduating, some of the required topics of study include child and behavior therapy, development research theories and approaches, problem-solving skills, cognitive systems, aging psychology, and developmental psychology research (Buss, 2015). The research will be conducted while attached in a hospital or an organization as a role to be able to collect data for the study and also gain professional experience.</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7</a:t>
            </a:fld>
            <a:endParaRPr lang="en-US"/>
          </a:p>
        </p:txBody>
      </p:sp>
    </p:spTree>
    <p:extLst>
      <p:ext uri="{BB962C8B-B14F-4D97-AF65-F5344CB8AC3E}">
        <p14:creationId xmlns:p14="http://schemas.microsoft.com/office/powerpoint/2010/main" val="3704429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mj-lt"/>
                <a:ea typeface="Calibri" panose="020F0502020204030204" pitchFamily="34" charset="0"/>
                <a:cs typeface="Times New Roman" panose="02020603050405020304" pitchFamily="18" charset="0"/>
              </a:rPr>
              <a:t>Since my goal is to become a scholar proficient developmental psychologist, is a plan to advance my knowledge and skill by pursuing a master's in developmental psychology. With these graduate studies, I will get a more holistic understanding of human growth and development over the lifetime in terms of physical, cognitive, social, intellectual, perceptual, personality, and emotional growth aspects. This certificate will also facilitate me to get the developmental psychologist license that enables me to offer teaching services and conduct further research. My services will be premium based on graduate school exposure and knowledge.</a:t>
            </a:r>
            <a:endParaRPr lang="en-US" sz="1800" dirty="0">
              <a:effectLst/>
              <a:latin typeface="+mj-lt"/>
              <a:ea typeface="Calibri" panose="020F0502020204030204" pitchFamily="34" charset="0"/>
              <a:cs typeface="Times New Roman" panose="02020603050405020304" pitchFamily="18" charset="0"/>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8</a:t>
            </a:fld>
            <a:endParaRPr lang="en-US"/>
          </a:p>
        </p:txBody>
      </p:sp>
    </p:spTree>
    <p:extLst>
      <p:ext uri="{BB962C8B-B14F-4D97-AF65-F5344CB8AC3E}">
        <p14:creationId xmlns:p14="http://schemas.microsoft.com/office/powerpoint/2010/main" val="1360888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800" kern="1200" dirty="0" smtClean="0">
                <a:solidFill>
                  <a:srgbClr val="202124"/>
                </a:solidFill>
                <a:effectLst/>
                <a:latin typeface="+mn-lt"/>
                <a:ea typeface="Calibri" panose="020F0502020204030204" pitchFamily="34" charset="0"/>
                <a:cs typeface="+mn-cs"/>
              </a:rPr>
              <a:t>The varied</a:t>
            </a:r>
            <a:r>
              <a:rPr lang="en-US" sz="1800" kern="1200" baseline="0" dirty="0" smtClean="0">
                <a:solidFill>
                  <a:srgbClr val="202124"/>
                </a:solidFill>
                <a:effectLst/>
                <a:latin typeface="+mn-lt"/>
                <a:ea typeface="Calibri" panose="020F0502020204030204" pitchFamily="34" charset="0"/>
                <a:cs typeface="+mn-cs"/>
              </a:rPr>
              <a:t> </a:t>
            </a:r>
            <a:r>
              <a:rPr lang="en-US" sz="1800" kern="1200" dirty="0" smtClean="0">
                <a:solidFill>
                  <a:srgbClr val="202124"/>
                </a:solidFill>
                <a:effectLst/>
                <a:latin typeface="+mn-lt"/>
                <a:ea typeface="Calibri" panose="020F0502020204030204" pitchFamily="34" charset="0"/>
                <a:cs typeface="+mn-cs"/>
              </a:rPr>
              <a:t>subsets of psychology are quite fascinating. I was </a:t>
            </a:r>
            <a:r>
              <a:rPr lang="en-US" sz="1800" kern="1200" dirty="0" smtClean="0">
                <a:solidFill>
                  <a:srgbClr val="202124"/>
                </a:solidFill>
                <a:latin typeface="+mn-lt"/>
                <a:ea typeface="Calibri" panose="020F0502020204030204" pitchFamily="34" charset="0"/>
                <a:cs typeface="+mn-cs"/>
              </a:rPr>
              <a:t>surprised to learn how</a:t>
            </a:r>
            <a:r>
              <a:rPr lang="en-US" sz="1800" kern="1200" baseline="0" dirty="0" smtClean="0">
                <a:solidFill>
                  <a:srgbClr val="202124"/>
                </a:solidFill>
                <a:latin typeface="+mn-lt"/>
                <a:ea typeface="Calibri" panose="020F0502020204030204" pitchFamily="34" charset="0"/>
                <a:cs typeface="+mn-cs"/>
              </a:rPr>
              <a:t> deve</a:t>
            </a:r>
            <a:r>
              <a:rPr lang="en-US" sz="1800" kern="1200" dirty="0" smtClean="0">
                <a:solidFill>
                  <a:srgbClr val="202124"/>
                </a:solidFill>
                <a:effectLst/>
                <a:latin typeface="+mn-lt"/>
                <a:ea typeface="Calibri" panose="020F0502020204030204" pitchFamily="34" charset="0"/>
                <a:cs typeface="+mn-cs"/>
              </a:rPr>
              <a:t>lopmental psychology illustrates on the relationship between nature and nurture.  </a:t>
            </a:r>
            <a:r>
              <a:rPr lang="en-US" sz="1800" kern="1200" baseline="0" dirty="0" smtClean="0">
                <a:solidFill>
                  <a:srgbClr val="202124"/>
                </a:solidFill>
                <a:effectLst/>
                <a:latin typeface="+mn-lt"/>
                <a:ea typeface="Calibri" panose="020F0502020204030204" pitchFamily="34" charset="0"/>
                <a:cs typeface="+mn-cs"/>
              </a:rPr>
              <a:t> Developmental psychology is mainly concerned with infants and children and how human beings unfold in their life.  I was surmised on how p</a:t>
            </a:r>
            <a:r>
              <a:rPr lang="en-US" sz="1800" kern="1200" dirty="0" smtClean="0">
                <a:solidFill>
                  <a:srgbClr val="202124"/>
                </a:solidFill>
                <a:latin typeface="+mn-lt"/>
                <a:ea typeface="Calibri" panose="020F0502020204030204" pitchFamily="34" charset="0"/>
                <a:cs typeface="+mn-cs"/>
              </a:rPr>
              <a:t>ersonality psychology helps to understand our traits as well as those of other people. I found psychopathology psychology to be crucial in understanding the mental disorders and maladaptive behaviors. </a:t>
            </a:r>
            <a:r>
              <a:rPr lang="en-US" sz="1600" kern="1200" dirty="0" smtClean="0">
                <a:solidFill>
                  <a:schemeClr val="tx1"/>
                </a:solidFill>
                <a:latin typeface="+mn-lt"/>
                <a:ea typeface="+mn-ea"/>
                <a:cs typeface="+mn-cs"/>
              </a:rPr>
              <a:t>I</a:t>
            </a:r>
            <a:r>
              <a:rPr lang="en-US" sz="1600" kern="1200" baseline="0" dirty="0" smtClean="0">
                <a:solidFill>
                  <a:schemeClr val="tx1"/>
                </a:solidFill>
                <a:latin typeface="+mn-lt"/>
                <a:ea typeface="+mn-ea"/>
                <a:cs typeface="+mn-cs"/>
              </a:rPr>
              <a:t> found b</a:t>
            </a:r>
            <a:r>
              <a:rPr lang="en-US" sz="1600" dirty="0" smtClean="0"/>
              <a:t>iopsychology psychology to</a:t>
            </a:r>
            <a:r>
              <a:rPr lang="en-US" sz="1600" baseline="0" dirty="0" smtClean="0"/>
              <a:t> be a great subset of psychology in that it helps </a:t>
            </a:r>
            <a:r>
              <a:rPr lang="en-US" sz="1600" dirty="0" smtClean="0"/>
              <a:t>researchers  to attain a greater understanding of how brain and nervous system challenge human behavior. Ultimately, p</a:t>
            </a:r>
            <a:r>
              <a:rPr lang="en-US" sz="1600" kern="1200" dirty="0" smtClean="0">
                <a:solidFill>
                  <a:srgbClr val="202124"/>
                </a:solidFill>
                <a:latin typeface="+mn-lt"/>
                <a:ea typeface="Calibri" panose="020F0502020204030204" pitchFamily="34" charset="0"/>
                <a:cs typeface="+mn-cs"/>
              </a:rPr>
              <a:t>erception psychology boosts ones experience on the world around us.</a:t>
            </a:r>
            <a:r>
              <a:rPr lang="en-US" sz="1600" kern="1200" baseline="0" dirty="0" smtClean="0">
                <a:solidFill>
                  <a:srgbClr val="202124"/>
                </a:solidFill>
                <a:latin typeface="+mn-lt"/>
                <a:ea typeface="Calibri" panose="020F0502020204030204" pitchFamily="34" charset="0"/>
                <a:cs typeface="+mn-cs"/>
              </a:rPr>
              <a:t> </a:t>
            </a:r>
            <a:endParaRPr lang="en-US" sz="1800" kern="1200" dirty="0" smtClean="0">
              <a:solidFill>
                <a:srgbClr val="202124"/>
              </a:solidFill>
              <a:latin typeface="+mn-lt"/>
              <a:ea typeface="Calibri" panose="020F0502020204030204" pitchFamily="34" charset="0"/>
              <a:cs typeface="+mn-cs"/>
            </a:endParaRPr>
          </a:p>
          <a:p>
            <a:endParaRPr lang="en-US" dirty="0">
              <a:latin typeface="+mj-lt"/>
            </a:endParaRPr>
          </a:p>
        </p:txBody>
      </p:sp>
      <p:sp>
        <p:nvSpPr>
          <p:cNvPr id="4" name="Slide Number Placeholder 3"/>
          <p:cNvSpPr>
            <a:spLocks noGrp="1"/>
          </p:cNvSpPr>
          <p:nvPr>
            <p:ph type="sldNum" sz="quarter" idx="5"/>
          </p:nvPr>
        </p:nvSpPr>
        <p:spPr/>
        <p:txBody>
          <a:bodyPr/>
          <a:lstStyle/>
          <a:p>
            <a:fld id="{1AC02D75-3FDE-4CF6-99AC-A9A493318120}" type="slidenum">
              <a:rPr lang="en-US" smtClean="0"/>
              <a:t>9</a:t>
            </a:fld>
            <a:endParaRPr lang="en-US"/>
          </a:p>
        </p:txBody>
      </p:sp>
    </p:spTree>
    <p:extLst>
      <p:ext uri="{BB962C8B-B14F-4D97-AF65-F5344CB8AC3E}">
        <p14:creationId xmlns:p14="http://schemas.microsoft.com/office/powerpoint/2010/main" val="3977903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722290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2765444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06962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2242954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7855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349716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1205910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37667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1348221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163F23-848B-4F7A-83C0-AF6197CD6213}"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3559989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163F23-848B-4F7A-83C0-AF6197CD6213}"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356530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163F23-848B-4F7A-83C0-AF6197CD6213}"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417013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163F23-848B-4F7A-83C0-AF6197CD6213}"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327219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163F23-848B-4F7A-83C0-AF6197CD6213}"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86595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163F23-848B-4F7A-83C0-AF6197CD6213}"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709091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163F23-848B-4F7A-83C0-AF6197CD6213}"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DDA6E-6B05-4E59-9D10-6582E27D2BAF}" type="slidenum">
              <a:rPr lang="en-US" smtClean="0"/>
              <a:t>‹#›</a:t>
            </a:fld>
            <a:endParaRPr lang="en-US"/>
          </a:p>
        </p:txBody>
      </p:sp>
    </p:spTree>
    <p:extLst>
      <p:ext uri="{BB962C8B-B14F-4D97-AF65-F5344CB8AC3E}">
        <p14:creationId xmlns:p14="http://schemas.microsoft.com/office/powerpoint/2010/main" val="135942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163F23-848B-4F7A-83C0-AF6197CD6213}" type="datetimeFigureOut">
              <a:rPr lang="en-US" smtClean="0"/>
              <a:t>5/1/2021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85DDA6E-6B05-4E59-9D10-6582E27D2BAF}" type="slidenum">
              <a:rPr lang="en-US" smtClean="0"/>
              <a:t>‹#›</a:t>
            </a:fld>
            <a:endParaRPr lang="en-US"/>
          </a:p>
        </p:txBody>
      </p:sp>
    </p:spTree>
    <p:extLst>
      <p:ext uri="{BB962C8B-B14F-4D97-AF65-F5344CB8AC3E}">
        <p14:creationId xmlns:p14="http://schemas.microsoft.com/office/powerpoint/2010/main" val="1977870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B63459-7E28-4231-8B17-FDAF7EB876A7}"/>
              </a:ext>
            </a:extLst>
          </p:cNvPr>
          <p:cNvSpPr>
            <a:spLocks noGrp="1"/>
          </p:cNvSpPr>
          <p:nvPr>
            <p:ph type="ctrTitle"/>
          </p:nvPr>
        </p:nvSpPr>
        <p:spPr>
          <a:xfrm>
            <a:off x="1507067" y="1532586"/>
            <a:ext cx="7766936" cy="3075990"/>
          </a:xfrm>
        </p:spPr>
        <p:txBody>
          <a:bodyPr>
            <a:normAutofit/>
          </a:bodyPr>
          <a:lstStyle/>
          <a:p>
            <a:pPr algn="ctr"/>
            <a:r>
              <a:rPr lang="en-US" sz="2800" dirty="0">
                <a:latin typeface="Times New Roman" panose="02020603050405020304" pitchFamily="18" charset="0"/>
                <a:cs typeface="Times New Roman" panose="02020603050405020304" pitchFamily="18" charset="0"/>
              </a:rPr>
              <a:t>Subsets of </a:t>
            </a:r>
            <a:r>
              <a:rPr lang="en-US" sz="2800" dirty="0">
                <a:latin typeface="Times New Roman" panose="02020603050405020304" pitchFamily="18" charset="0"/>
                <a:cs typeface="Times New Roman" panose="02020603050405020304" pitchFamily="18" charset="0"/>
              </a:rPr>
              <a:t>Psychology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Name</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Institution</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Date</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9997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95BEB0-C7FC-42C4-8C8A-FBB94C3CC00B}"/>
              </a:ext>
            </a:extLst>
          </p:cNvPr>
          <p:cNvSpPr>
            <a:spLocks noGrp="1"/>
          </p:cNvSpPr>
          <p:nvPr>
            <p:ph type="title"/>
          </p:nvPr>
        </p:nvSpPr>
        <p:spPr>
          <a:xfrm>
            <a:off x="677334" y="609600"/>
            <a:ext cx="8596668" cy="816864"/>
          </a:xfrm>
        </p:spPr>
        <p:txBody>
          <a:bodyPr>
            <a:noAutofit/>
          </a:bodyPr>
          <a:lstStyle/>
          <a:p>
            <a:r>
              <a:rPr lang="en-US" sz="2800" dirty="0" smtClean="0">
                <a:latin typeface="Times New Roman" panose="02020603050405020304" pitchFamily="18" charset="0"/>
                <a:cs typeface="Times New Roman" panose="02020603050405020304" pitchFamily="18" charset="0"/>
              </a:rPr>
              <a:t>Conclusion</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0E163BB-2666-47DF-8E3C-8AC89A2B00F7}"/>
              </a:ext>
            </a:extLst>
          </p:cNvPr>
          <p:cNvSpPr>
            <a:spLocks noGrp="1"/>
          </p:cNvSpPr>
          <p:nvPr>
            <p:ph idx="1"/>
          </p:nvPr>
        </p:nvSpPr>
        <p:spPr>
          <a:xfrm>
            <a:off x="896881" y="1426464"/>
            <a:ext cx="8157573" cy="3956876"/>
          </a:xfrm>
        </p:spPr>
        <p:txBody>
          <a:bodyPr>
            <a:normAutofit fontScale="92500" lnSpcReduction="10000"/>
          </a:bodyPr>
          <a:lstStyle/>
          <a:p>
            <a:pPr marL="0" indent="0">
              <a:buNone/>
            </a:pPr>
            <a:r>
              <a:rPr lang="en-US" sz="2800" dirty="0" smtClean="0">
                <a:solidFill>
                  <a:srgbClr val="202124"/>
                </a:solidFill>
                <a:latin typeface="Times New Roman" panose="02020603050405020304" pitchFamily="18" charset="0"/>
                <a:ea typeface="Calibri" panose="020F0502020204030204" pitchFamily="34" charset="0"/>
                <a:cs typeface="Times New Roman" panose="02020603050405020304" pitchFamily="18" charset="0"/>
              </a:rPr>
              <a:t>This assignment has been an eye opener to my understanding the applicability to varied subsets of psychology. I learned how: </a:t>
            </a:r>
          </a:p>
          <a:p>
            <a:pPr>
              <a:buFont typeface="Wingdings" panose="05000000000000000000" pitchFamily="2" charset="2"/>
              <a:buChar char="v"/>
            </a:pPr>
            <a:r>
              <a:rPr lang="en-US" sz="28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sychology </a:t>
            </a:r>
            <a:r>
              <a:rPr lang="en-US" sz="28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is used to help diverse group of </a:t>
            </a:r>
            <a:r>
              <a:rPr lang="en-US" sz="28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people</a:t>
            </a:r>
          </a:p>
          <a:p>
            <a:pPr>
              <a:buFont typeface="Wingdings" panose="05000000000000000000" pitchFamily="2" charset="2"/>
              <a:buChar char="v"/>
            </a:pPr>
            <a:r>
              <a:rPr lang="en-US" sz="2800" dirty="0" smtClean="0">
                <a:solidFill>
                  <a:srgbClr val="202124"/>
                </a:solidFill>
                <a:latin typeface="Times New Roman" panose="02020603050405020304" pitchFamily="18" charset="0"/>
                <a:cs typeface="Times New Roman" panose="02020603050405020304" pitchFamily="18" charset="0"/>
              </a:rPr>
              <a:t>Psychology helps in achievement </a:t>
            </a:r>
            <a:r>
              <a:rPr lang="en-US" sz="2800" dirty="0">
                <a:solidFill>
                  <a:srgbClr val="202124"/>
                </a:solidFill>
                <a:latin typeface="Times New Roman" panose="02020603050405020304" pitchFamily="18" charset="0"/>
                <a:cs typeface="Times New Roman" panose="02020603050405020304" pitchFamily="18" charset="0"/>
              </a:rPr>
              <a:t>of </a:t>
            </a:r>
            <a:r>
              <a:rPr lang="en-US" sz="2800" dirty="0" smtClean="0">
                <a:solidFill>
                  <a:srgbClr val="202124"/>
                </a:solidFill>
                <a:latin typeface="Times New Roman" panose="02020603050405020304" pitchFamily="18" charset="0"/>
                <a:cs typeface="Times New Roman" panose="02020603050405020304" pitchFamily="18" charset="0"/>
              </a:rPr>
              <a:t>one’s full </a:t>
            </a:r>
            <a:r>
              <a:rPr lang="en-US" sz="2800" dirty="0">
                <a:solidFill>
                  <a:srgbClr val="202124"/>
                </a:solidFill>
                <a:latin typeface="Times New Roman" panose="02020603050405020304" pitchFamily="18" charset="0"/>
                <a:cs typeface="Times New Roman" panose="02020603050405020304" pitchFamily="18" charset="0"/>
              </a:rPr>
              <a:t>potential</a:t>
            </a:r>
          </a:p>
          <a:p>
            <a:pPr>
              <a:buFont typeface="Wingdings" panose="05000000000000000000" pitchFamily="2" charset="2"/>
              <a:buChar char="v"/>
            </a:pPr>
            <a:r>
              <a:rPr lang="en-US" sz="28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Human </a:t>
            </a:r>
            <a:r>
              <a:rPr lang="en-US" sz="28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behavior and mental patterns can be interpreted scientifically </a:t>
            </a:r>
          </a:p>
          <a:p>
            <a:pPr>
              <a:buFont typeface="Wingdings" panose="05000000000000000000" pitchFamily="2" charset="2"/>
              <a:buChar char="v"/>
            </a:pPr>
            <a:r>
              <a:rPr lang="en-US" sz="28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Psychologists </a:t>
            </a:r>
            <a:r>
              <a:rPr lang="en-US" sz="28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smtClean="0">
                <a:solidFill>
                  <a:srgbClr val="202124"/>
                </a:solidFill>
                <a:latin typeface="Times New Roman" panose="02020603050405020304" pitchFamily="18" charset="0"/>
                <a:ea typeface="Calibri" panose="020F0502020204030204" pitchFamily="34" charset="0"/>
                <a:cs typeface="Times New Roman" panose="02020603050405020304" pitchFamily="18" charset="0"/>
              </a:rPr>
              <a:t>exist in a unique </a:t>
            </a:r>
            <a:r>
              <a:rPr lang="en-US" sz="28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approaches that helps them to fit </a:t>
            </a:r>
            <a:r>
              <a:rPr lang="en-US" sz="28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in all workplaces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9019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4171F3-8AA8-4071-9446-ABC24063E16D}"/>
              </a:ext>
            </a:extLst>
          </p:cNvPr>
          <p:cNvSpPr>
            <a:spLocks noGrp="1"/>
          </p:cNvSpPr>
          <p:nvPr>
            <p:ph type="title"/>
          </p:nvPr>
        </p:nvSpPr>
        <p:spPr>
          <a:xfrm>
            <a:off x="677334" y="609600"/>
            <a:ext cx="8596668" cy="903890"/>
          </a:xfrm>
        </p:spPr>
        <p:txBody>
          <a:bodyPr>
            <a:normAutofit/>
          </a:bodyPr>
          <a:lstStyle/>
          <a:p>
            <a:r>
              <a:rPr lang="en-US" sz="2800" dirty="0" smtClean="0">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2FF753D-7922-462C-890C-25477657680A}"/>
              </a:ext>
            </a:extLst>
          </p:cNvPr>
          <p:cNvSpPr>
            <a:spLocks noGrp="1"/>
          </p:cNvSpPr>
          <p:nvPr>
            <p:ph idx="1"/>
          </p:nvPr>
        </p:nvSpPr>
        <p:spPr>
          <a:xfrm>
            <a:off x="677334" y="1513491"/>
            <a:ext cx="8596668" cy="3003646"/>
          </a:xfrm>
        </p:spPr>
        <p:txBody>
          <a:bodyPr>
            <a:normAutofit/>
          </a:bodyPr>
          <a:lstStyle/>
          <a:p>
            <a:pPr>
              <a:buFont typeface="Wingdings" panose="05000000000000000000" pitchFamily="2" charset="2"/>
              <a:buChar char="v"/>
            </a:pPr>
            <a:r>
              <a:rPr lang="en-US" sz="24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Mental health </a:t>
            </a:r>
            <a:r>
              <a:rPr lang="en-US" sz="2400" dirty="0" smtClean="0">
                <a:solidFill>
                  <a:srgbClr val="202124"/>
                </a:solidFill>
                <a:latin typeface="Times New Roman" panose="02020603050405020304" pitchFamily="18" charset="0"/>
                <a:ea typeface="Calibri" panose="020F0502020204030204" pitchFamily="34" charset="0"/>
                <a:cs typeface="Times New Roman" panose="02020603050405020304" pitchFamily="18" charset="0"/>
              </a:rPr>
              <a:t>problems are ideal issues facing the majority of humans</a:t>
            </a:r>
            <a:endPar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2400" dirty="0" smtClean="0">
                <a:solidFill>
                  <a:srgbClr val="202124"/>
                </a:solidFill>
                <a:latin typeface="Times New Roman" panose="02020603050405020304" pitchFamily="18" charset="0"/>
                <a:ea typeface="Calibri" panose="020F0502020204030204" pitchFamily="34" charset="0"/>
                <a:cs typeface="Times New Roman" panose="02020603050405020304" pitchFamily="18" charset="0"/>
              </a:rPr>
              <a:t>Thorough understanding in psychology helps one in accurate decision making in all avenues of life</a:t>
            </a:r>
            <a:endPar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24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There is need for accurate research </a:t>
            </a:r>
            <a:r>
              <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on psychological changes of individuals as they move from one life stage to </a:t>
            </a:r>
            <a:r>
              <a:rPr lang="en-US" sz="24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another</a:t>
            </a:r>
            <a:endPar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3208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FDDACA-3F73-4313-8BEA-F1739B088F14}"/>
              </a:ext>
            </a:extLst>
          </p:cNvPr>
          <p:cNvSpPr>
            <a:spLocks noGrp="1"/>
          </p:cNvSpPr>
          <p:nvPr>
            <p:ph type="title"/>
          </p:nvPr>
        </p:nvSpPr>
        <p:spPr>
          <a:xfrm>
            <a:off x="677334" y="609600"/>
            <a:ext cx="8596668" cy="981456"/>
          </a:xfrm>
        </p:spPr>
        <p:txBody>
          <a:bodyPr>
            <a:normAutofit/>
          </a:bodyPr>
          <a:lstStyle/>
          <a:p>
            <a:pPr algn="ctr"/>
            <a:r>
              <a:rPr lang="en-US" sz="2800"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xmlns="" id="{963B4C86-7A82-4E3D-851C-958A0D5827BD}"/>
              </a:ext>
            </a:extLst>
          </p:cNvPr>
          <p:cNvSpPr>
            <a:spLocks noGrp="1"/>
          </p:cNvSpPr>
          <p:nvPr>
            <p:ph idx="1"/>
          </p:nvPr>
        </p:nvSpPr>
        <p:spPr>
          <a:xfrm>
            <a:off x="677334" y="1591056"/>
            <a:ext cx="8596668" cy="3880773"/>
          </a:xfrm>
        </p:spPr>
        <p:txBody>
          <a:bodyPr>
            <a:normAutofit/>
          </a:bodyPr>
          <a:lstStyle/>
          <a:p>
            <a:pPr marL="0" marR="0" indent="0" algn="just">
              <a:lnSpc>
                <a:spcPct val="107000"/>
              </a:lnSpc>
              <a:spcBef>
                <a:spcPts val="0"/>
              </a:spcBef>
              <a:spcAft>
                <a:spcPts val="800"/>
              </a:spcAf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Buss, D. (2015).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Evolutionary psychology: The new science of the mind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Psychology Press.</a:t>
            </a:r>
          </a:p>
          <a:p>
            <a:pPr marL="0" marR="0" indent="0" algn="just">
              <a:lnSpc>
                <a:spcPct val="107000"/>
              </a:lnSpc>
              <a:spcBef>
                <a:spcPts val="0"/>
              </a:spcBef>
              <a:spcAft>
                <a:spcPts val="800"/>
              </a:spcAf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Huffman, K., Dowdell, K., &amp; Sanderson, C. A. (2017).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Psychology in action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John Wiley &amp; Sons.</a:t>
            </a:r>
          </a:p>
          <a:p>
            <a:pPr marL="0" marR="0" indent="0" algn="just">
              <a:lnSpc>
                <a:spcPct val="107000"/>
              </a:lnSpc>
              <a:spcBef>
                <a:spcPts val="0"/>
              </a:spcBef>
              <a:spcAft>
                <a:spcPts val="800"/>
              </a:spcAft>
              <a:buNone/>
            </a:pP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Valsiner</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 Marsico, G., Chaudhary, N., Sato, T., &amp;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Dazzani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 (2016). Psychology as the science of human being.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The Yokohama Manifesto</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129-147.</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829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6F125-43EE-4677-86AD-798338514B4F}"/>
              </a:ext>
            </a:extLst>
          </p:cNvPr>
          <p:cNvSpPr>
            <a:spLocks noGrp="1"/>
          </p:cNvSpPr>
          <p:nvPr>
            <p:ph type="ctrTitle"/>
          </p:nvPr>
        </p:nvSpPr>
        <p:spPr>
          <a:xfrm>
            <a:off x="1210853" y="631064"/>
            <a:ext cx="7766936" cy="586419"/>
          </a:xfrm>
        </p:spPr>
        <p:txBody>
          <a:bodyPr>
            <a:normAutofit/>
          </a:bodyPr>
          <a:lstStyle/>
          <a:p>
            <a:pPr algn="ctr"/>
            <a:r>
              <a:rPr lang="en-US" sz="2400" dirty="0">
                <a:latin typeface="Times New Roman" panose="02020603050405020304" pitchFamily="18" charset="0"/>
                <a:cs typeface="Times New Roman" panose="02020603050405020304" pitchFamily="18" charset="0"/>
              </a:rPr>
              <a:t>Introduction to the subsets of psychology</a:t>
            </a:r>
          </a:p>
        </p:txBody>
      </p:sp>
      <p:sp>
        <p:nvSpPr>
          <p:cNvPr id="3" name="Subtitle 2">
            <a:extLst>
              <a:ext uri="{FF2B5EF4-FFF2-40B4-BE49-F238E27FC236}">
                <a16:creationId xmlns:a16="http://schemas.microsoft.com/office/drawing/2014/main" xmlns="" id="{E9D3FCEC-9B2B-49EA-9DDD-4EA54CF0DAA3}"/>
              </a:ext>
            </a:extLst>
          </p:cNvPr>
          <p:cNvSpPr>
            <a:spLocks noGrp="1"/>
          </p:cNvSpPr>
          <p:nvPr>
            <p:ph type="subTitle" idx="1"/>
          </p:nvPr>
        </p:nvSpPr>
        <p:spPr>
          <a:xfrm>
            <a:off x="1365400" y="1835667"/>
            <a:ext cx="7766936" cy="2221178"/>
          </a:xfrm>
        </p:spPr>
        <p:txBody>
          <a:bodyPr>
            <a:noAutofit/>
          </a:bodyPr>
          <a:lstStyle/>
          <a:p>
            <a:pPr marL="342900" indent="-342900" algn="l">
              <a:buFont typeface="Arial" panose="020B0604020202020204" pitchFamily="34" charset="0"/>
              <a:buChar char="•"/>
            </a:pP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Psychology is the study of behavior and the mind</a:t>
            </a:r>
          </a:p>
          <a:p>
            <a:pPr marL="342900" indent="-342900" algn="l">
              <a:buFont typeface="Arial" panose="020B0604020202020204" pitchFamily="34" charset="0"/>
              <a:buChar char="•"/>
            </a:pPr>
            <a:r>
              <a:rPr lang="en-US" sz="2400" dirty="0">
                <a:solidFill>
                  <a:srgbClr val="231F20"/>
                </a:solidFill>
                <a:latin typeface="Times New Roman" panose="02020603050405020304" pitchFamily="18" charset="0"/>
                <a:cs typeface="Times New Roman" panose="02020603050405020304" pitchFamily="18" charset="0"/>
              </a:rPr>
              <a:t>Psychology is divided into different </a:t>
            </a:r>
            <a:r>
              <a:rPr lang="en-US" sz="2400" dirty="0" smtClean="0">
                <a:solidFill>
                  <a:srgbClr val="231F20"/>
                </a:solidFill>
                <a:latin typeface="Times New Roman" panose="02020603050405020304" pitchFamily="18" charset="0"/>
                <a:cs typeface="Times New Roman" panose="02020603050405020304" pitchFamily="18" charset="0"/>
              </a:rPr>
              <a:t>subsets</a:t>
            </a:r>
            <a:endParaRPr lang="en-US" sz="2400" dirty="0">
              <a:solidFill>
                <a:srgbClr val="231F20"/>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sz="2400" dirty="0">
                <a:solidFill>
                  <a:srgbClr val="231F20"/>
                </a:solidFill>
                <a:latin typeface="Times New Roman" panose="02020603050405020304" pitchFamily="18" charset="0"/>
                <a:cs typeface="Times New Roman" panose="02020603050405020304" pitchFamily="18" charset="0"/>
              </a:rPr>
              <a:t>The divisions are done according to the mental </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problem at hand</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749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6AF4CA-BAFE-4A2F-AD97-898A18669679}"/>
              </a:ext>
            </a:extLst>
          </p:cNvPr>
          <p:cNvSpPr>
            <a:spLocks noGrp="1"/>
          </p:cNvSpPr>
          <p:nvPr>
            <p:ph type="title"/>
          </p:nvPr>
        </p:nvSpPr>
        <p:spPr>
          <a:xfrm>
            <a:off x="677334" y="609600"/>
            <a:ext cx="8596668" cy="939282"/>
          </a:xfrm>
        </p:spPr>
        <p:txBody>
          <a:bodyPr>
            <a:normAutofit/>
          </a:bodyPr>
          <a:lstStyle/>
          <a:p>
            <a:pPr algn="ct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My Current Interests in the Already </a:t>
            </a:r>
            <a:r>
              <a:rPr lang="en-US" sz="2800" dirty="0">
                <a:latin typeface="Times New Roman" panose="02020603050405020304" pitchFamily="18" charset="0"/>
                <a:ea typeface="Calibri" panose="020F0502020204030204" pitchFamily="34" charset="0"/>
                <a:cs typeface="Times New Roman" panose="02020603050405020304" pitchFamily="18" charset="0"/>
              </a:rPr>
              <a:t>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overed Subsets</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93AA569D-DD77-4DC8-83B1-3FCF713827D5}"/>
              </a:ext>
            </a:extLst>
          </p:cNvPr>
          <p:cNvSpPr>
            <a:spLocks noGrp="1"/>
          </p:cNvSpPr>
          <p:nvPr>
            <p:ph idx="1"/>
          </p:nvPr>
        </p:nvSpPr>
        <p:spPr>
          <a:xfrm>
            <a:off x="677334" y="1548882"/>
            <a:ext cx="8596668" cy="5309117"/>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M</a:t>
            </a:r>
            <a:r>
              <a:rPr lang="en-US" sz="2400" dirty="0" smtClean="0">
                <a:latin typeface="Times New Roman" panose="02020603050405020304" pitchFamily="18" charset="0"/>
                <a:cs typeface="Times New Roman" panose="02020603050405020304" pitchFamily="18" charset="0"/>
              </a:rPr>
              <a:t>y </a:t>
            </a:r>
            <a:r>
              <a:rPr lang="en-US" sz="2400" dirty="0">
                <a:latin typeface="Times New Roman" panose="02020603050405020304" pitchFamily="18" charset="0"/>
                <a:cs typeface="Times New Roman" panose="02020603050405020304" pitchFamily="18" charset="0"/>
              </a:rPr>
              <a:t>key interests in the covered psychology </a:t>
            </a:r>
            <a:r>
              <a:rPr lang="en-US" sz="2400" dirty="0" smtClean="0">
                <a:latin typeface="Times New Roman" panose="02020603050405020304" pitchFamily="18" charset="0"/>
                <a:cs typeface="Times New Roman" panose="02020603050405020304" pitchFamily="18" charset="0"/>
              </a:rPr>
              <a:t>subsets include:</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To use d</a:t>
            </a:r>
            <a:r>
              <a:rPr lang="en-US" sz="2400" dirty="0" smtClean="0">
                <a:latin typeface="Times New Roman" panose="02020603050405020304" pitchFamily="18" charset="0"/>
                <a:cs typeface="Times New Roman" panose="02020603050405020304" pitchFamily="18" charset="0"/>
              </a:rPr>
              <a:t>evelopmental </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psychology </a:t>
            </a:r>
            <a:r>
              <a:rPr lang="en-US" sz="24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to </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determine the relationship between the environment and human </a:t>
            </a:r>
            <a:r>
              <a:rPr lang="en-US" sz="24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behavior</a:t>
            </a:r>
            <a:endPar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Passionate to assess how </a:t>
            </a:r>
            <a:r>
              <a:rPr lang="en-US" sz="2400" dirty="0">
                <a:latin typeface="Times New Roman" panose="02020603050405020304" pitchFamily="18" charset="0"/>
                <a:cs typeface="Times New Roman" panose="02020603050405020304" pitchFamily="18" charset="0"/>
              </a:rPr>
              <a:t>genetics influence a person’s reasoning</a:t>
            </a:r>
          </a:p>
          <a:p>
            <a:pPr>
              <a:buFont typeface="Wingdings" panose="05000000000000000000" pitchFamily="2" charset="2"/>
              <a:buChar char="v"/>
            </a:pP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Under learning psychology am interested on how teachers can work with psychologist to design learning mechanisms</a:t>
            </a:r>
          </a:p>
          <a:p>
            <a:endParaRPr lang="en-US" sz="24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4885BABC-6FCE-4938-B64D-8686AE0FB3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1" y="4166290"/>
            <a:ext cx="5585137" cy="2295080"/>
          </a:xfrm>
          <a:prstGeom prst="rect">
            <a:avLst/>
          </a:prstGeom>
        </p:spPr>
      </p:pic>
    </p:spTree>
    <p:extLst>
      <p:ext uri="{BB962C8B-B14F-4D97-AF65-F5344CB8AC3E}">
        <p14:creationId xmlns:p14="http://schemas.microsoft.com/office/powerpoint/2010/main" val="1484418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FA9DB3-C640-4F47-993B-55977AF301A7}"/>
              </a:ext>
            </a:extLst>
          </p:cNvPr>
          <p:cNvSpPr>
            <a:spLocks noGrp="1"/>
          </p:cNvSpPr>
          <p:nvPr>
            <p:ph type="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Continuation…</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E36A9744-62C4-4BB0-BEC9-2138E51D0816}"/>
              </a:ext>
            </a:extLst>
          </p:cNvPr>
          <p:cNvSpPr>
            <a:spLocks noGrp="1"/>
          </p:cNvSpPr>
          <p:nvPr>
            <p:ph idx="1"/>
          </p:nvPr>
        </p:nvSpPr>
        <p:spPr>
          <a:xfrm>
            <a:off x="838200" y="1825626"/>
            <a:ext cx="10515600" cy="4422774"/>
          </a:xfrm>
        </p:spPr>
        <p:txBody>
          <a:bodyPr>
            <a:normAutofit/>
          </a:bodyPr>
          <a:lstStyle/>
          <a:p>
            <a:pPr>
              <a:buFont typeface="Wingdings" panose="05000000000000000000" pitchFamily="2" charset="2"/>
              <a:buChar char="v"/>
            </a:pPr>
            <a:r>
              <a:rPr lang="en-US" sz="28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In Biopsychology, am passionate to know how the central the central nervous system operates to influence behaviors</a:t>
            </a:r>
          </a:p>
          <a:p>
            <a:pPr>
              <a:buFont typeface="Wingdings" panose="05000000000000000000" pitchFamily="2" charset="2"/>
              <a:buChar char="v"/>
            </a:pPr>
            <a:r>
              <a:rPr lang="en-US" sz="2800" dirty="0">
                <a:solidFill>
                  <a:srgbClr val="231F20"/>
                </a:solidFill>
                <a:latin typeface="Times New Roman" panose="02020603050405020304" pitchFamily="18" charset="0"/>
                <a:ea typeface="Calibri" panose="020F0502020204030204" pitchFamily="34" charset="0"/>
                <a:cs typeface="Times New Roman" panose="02020603050405020304" pitchFamily="18" charset="0"/>
              </a:rPr>
              <a:t>Under</a:t>
            </a:r>
            <a:r>
              <a:rPr lang="en-US" sz="28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 perception </a:t>
            </a:r>
            <a:r>
              <a:rPr lang="en-US" sz="28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psychology, </a:t>
            </a:r>
            <a:r>
              <a:rPr lang="en-US" sz="28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am eager to understand how genetics and brain damages causes potential pitfalls to perception</a:t>
            </a:r>
          </a:p>
          <a:p>
            <a:endParaRPr lang="en-US" sz="28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800" dirty="0">
              <a:solidFill>
                <a:srgbClr val="231F2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8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xmlns="" id="{B838D88A-AFE2-4709-8A4F-AF94070CDA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0787" y="3535250"/>
            <a:ext cx="5749761" cy="3322750"/>
          </a:xfrm>
          <a:prstGeom prst="rect">
            <a:avLst/>
          </a:prstGeom>
        </p:spPr>
      </p:pic>
    </p:spTree>
    <p:extLst>
      <p:ext uri="{BB962C8B-B14F-4D97-AF65-F5344CB8AC3E}">
        <p14:creationId xmlns:p14="http://schemas.microsoft.com/office/powerpoint/2010/main" val="3103904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51F9D-FB63-495F-805F-424C28BADFA9}"/>
              </a:ext>
            </a:extLst>
          </p:cNvPr>
          <p:cNvSpPr>
            <a:spLocks noGrp="1"/>
          </p:cNvSpPr>
          <p:nvPr>
            <p:ph type="title"/>
          </p:nvPr>
        </p:nvSpPr>
        <p:spPr>
          <a:xfrm>
            <a:off x="677334" y="609600"/>
            <a:ext cx="8596668" cy="1116169"/>
          </a:xfrm>
        </p:spPr>
        <p:txBody>
          <a:bodyPr>
            <a:normAutofit/>
          </a:bodyPr>
          <a:lstStyle/>
          <a:p>
            <a:r>
              <a:rPr lang="en-US" sz="2800" dirty="0">
                <a:latin typeface="Times New Roman" panose="02020603050405020304" pitchFamily="18" charset="0"/>
                <a:cs typeface="Times New Roman" panose="02020603050405020304" pitchFamily="18" charset="0"/>
              </a:rPr>
              <a:t>How can one utilize a degree in each of these fields of psychology?</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FE2D48D9-FD40-4CFC-9DFC-70070F68D1CF}"/>
              </a:ext>
            </a:extLst>
          </p:cNvPr>
          <p:cNvSpPr>
            <a:spLocks noGrp="1"/>
          </p:cNvSpPr>
          <p:nvPr>
            <p:ph idx="1"/>
          </p:nvPr>
        </p:nvSpPr>
        <p:spPr>
          <a:xfrm>
            <a:off x="825321" y="1841679"/>
            <a:ext cx="8596668" cy="3889420"/>
          </a:xfrm>
        </p:spPr>
        <p:txBody>
          <a:bodyPr>
            <a:noAutofit/>
          </a:bodyPr>
          <a:lstStyle/>
          <a:p>
            <a:pPr marL="0" indent="0">
              <a:buNone/>
            </a:pPr>
            <a:r>
              <a:rPr lang="en-US" sz="24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Some of the </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ways in which one can make use a degree </a:t>
            </a:r>
            <a:r>
              <a:rPr lang="en-US" sz="2400" dirty="0">
                <a:solidFill>
                  <a:srgbClr val="231F20"/>
                </a:solidFill>
                <a:latin typeface="Times New Roman" panose="02020603050405020304" pitchFamily="18" charset="0"/>
                <a:ea typeface="Calibri" panose="020F0502020204030204" pitchFamily="34" charset="0"/>
                <a:cs typeface="Times New Roman" panose="02020603050405020304" pitchFamily="18" charset="0"/>
              </a:rPr>
              <a:t>of</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 the covered subsets of psychology:</a:t>
            </a:r>
          </a:p>
          <a:p>
            <a:pPr>
              <a:buFont typeface="Wingdings" panose="05000000000000000000" pitchFamily="2" charset="2"/>
              <a:buChar char="v"/>
            </a:pPr>
            <a:r>
              <a:rPr lang="en-US" sz="2400" dirty="0" smtClean="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A </a:t>
            </a:r>
            <a:r>
              <a:rPr lang="en-US" sz="2400" dirty="0">
                <a:solidFill>
                  <a:srgbClr val="231F20"/>
                </a:solidFill>
                <a:effectLst/>
                <a:latin typeface="Times New Roman" panose="02020603050405020304" pitchFamily="18" charset="0"/>
                <a:ea typeface="Calibri" panose="020F0502020204030204" pitchFamily="34" charset="0"/>
                <a:cs typeface="Times New Roman" panose="02020603050405020304" pitchFamily="18" charset="0"/>
              </a:rPr>
              <a:t>degree in d</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evelopmental psychology is important in becoming a peer counselor especially in school or hospital setting.</a:t>
            </a:r>
          </a:p>
          <a:p>
            <a:pPr>
              <a:buFont typeface="Wingdings" panose="05000000000000000000" pitchFamily="2" charset="2"/>
              <a:buChar char="v"/>
            </a:pP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Personality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psychology degree is useful in hospital and corporate world in conducting pre job and personality tests</a:t>
            </a:r>
          </a:p>
          <a:p>
            <a:pPr>
              <a:buFont typeface="Wingdings" panose="05000000000000000000" pitchFamily="2" charset="2"/>
              <a:buChar char="v"/>
            </a:pP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Learning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psychology is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essential in teachin</a:t>
            </a: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g in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educational centers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8030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614869-92A9-4BA7-A444-24A6904253EB}"/>
              </a:ext>
            </a:extLst>
          </p:cNvPr>
          <p:cNvSpPr>
            <a:spLocks noGrp="1"/>
          </p:cNvSpPr>
          <p:nvPr>
            <p:ph type="title"/>
          </p:nvPr>
        </p:nvSpPr>
        <p:spPr>
          <a:xfrm>
            <a:off x="677334" y="609600"/>
            <a:ext cx="8596668" cy="589201"/>
          </a:xfrm>
        </p:spPr>
        <p:txBody>
          <a:bodyPr>
            <a:normAutofit/>
          </a:bodyPr>
          <a:lstStyle/>
          <a:p>
            <a:r>
              <a:rPr lang="en-US" sz="2800" dirty="0" smtClean="0">
                <a:latin typeface="Times New Roman" panose="02020603050405020304" pitchFamily="18" charset="0"/>
                <a:cs typeface="Times New Roman" panose="02020603050405020304" pitchFamily="18" charset="0"/>
              </a:rPr>
              <a:t>Continuation…</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936319DE-893C-431A-9438-54CB7EC35626}"/>
              </a:ext>
            </a:extLst>
          </p:cNvPr>
          <p:cNvSpPr>
            <a:spLocks noGrp="1"/>
          </p:cNvSpPr>
          <p:nvPr>
            <p:ph idx="1"/>
          </p:nvPr>
        </p:nvSpPr>
        <p:spPr>
          <a:xfrm>
            <a:off x="587181" y="1198801"/>
            <a:ext cx="8596668" cy="5498213"/>
          </a:xfrm>
        </p:spPr>
        <p:txBody>
          <a:bodyPr>
            <a:normAutofit/>
          </a:bodyPr>
          <a:lstStyle/>
          <a:p>
            <a:pPr>
              <a:buFont typeface="Wingdings" panose="05000000000000000000" pitchFamily="2" charset="2"/>
              <a:buChar char="v"/>
            </a:pP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Degree in biopsychology can be used to work in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educational centers, conducting lab and field researches for both humans and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animals</a:t>
            </a:r>
            <a:endPar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 degree in perception psychology is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imperative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in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varied hospital departments such as the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mental health department, laboratory, clinical counselling and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rehabilitation</a:t>
            </a:r>
            <a:endPar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xmlns="" id="{446B39F7-29BA-4DAE-8896-3C4C9AA6F9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642" y="3758349"/>
            <a:ext cx="8487177" cy="2642451"/>
          </a:xfrm>
          <a:prstGeom prst="rect">
            <a:avLst/>
          </a:prstGeom>
        </p:spPr>
      </p:pic>
    </p:spTree>
    <p:extLst>
      <p:ext uri="{BB962C8B-B14F-4D97-AF65-F5344CB8AC3E}">
        <p14:creationId xmlns:p14="http://schemas.microsoft.com/office/powerpoint/2010/main" val="3817308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F1BE08-CA45-4DC0-91E1-9AC4C296024F}"/>
              </a:ext>
            </a:extLst>
          </p:cNvPr>
          <p:cNvSpPr>
            <a:spLocks noGrp="1"/>
          </p:cNvSpPr>
          <p:nvPr>
            <p:ph type="title"/>
          </p:nvPr>
        </p:nvSpPr>
        <p:spPr>
          <a:xfrm>
            <a:off x="677334" y="609600"/>
            <a:ext cx="8596668" cy="922986"/>
          </a:xfrm>
        </p:spPr>
        <p:txBody>
          <a:bodyPr>
            <a:noAutofit/>
          </a:bodyPr>
          <a:lstStyle/>
          <a:p>
            <a:r>
              <a:rPr lang="en-US" sz="2800" dirty="0">
                <a:latin typeface="Times New Roman" panose="02020603050405020304" pitchFamily="18" charset="0"/>
                <a:cs typeface="Times New Roman" panose="02020603050405020304" pitchFamily="18" charset="0"/>
              </a:rPr>
              <a:t>What should your undergraduate degree plan be for the field that interests you the most?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1A92D60C-C065-4DFE-88D2-F2EF58420597}"/>
              </a:ext>
            </a:extLst>
          </p:cNvPr>
          <p:cNvSpPr>
            <a:spLocks noGrp="1"/>
          </p:cNvSpPr>
          <p:nvPr>
            <p:ph idx="1"/>
          </p:nvPr>
        </p:nvSpPr>
        <p:spPr>
          <a:xfrm>
            <a:off x="677334" y="1697178"/>
            <a:ext cx="8596668" cy="4575606"/>
          </a:xfrm>
        </p:spPr>
        <p:txBody>
          <a:bodyPr>
            <a:noAutofit/>
          </a:bodyPr>
          <a:lstStyle/>
          <a:p>
            <a:pPr marL="0" indent="0">
              <a:buNone/>
            </a:pP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I have varied degree based plans and expectations in the field of developmental psychology. As such, I plan to: </a:t>
            </a:r>
            <a:endPar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endParaRPr>
          </a:p>
          <a:p>
            <a:pPr lvl="1">
              <a:buFont typeface="Wingdings" panose="05000000000000000000" pitchFamily="2" charset="2"/>
              <a:buChar char="v"/>
            </a:pP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Pursue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Developmental Psychology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as my major</a:t>
            </a:r>
            <a:endPar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endParaRPr>
          </a:p>
          <a:p>
            <a:pPr lvl="1">
              <a:buFont typeface="Wingdings" panose="05000000000000000000" pitchFamily="2" charset="2"/>
              <a:buChar char="v"/>
            </a:pP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Understand how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 person’s behavior changes from one life stage or condition to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another</a:t>
            </a:r>
          </a:p>
          <a:p>
            <a:pPr marL="0" indent="0">
              <a:buNone/>
            </a:pP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My primary expectations is that:</a:t>
            </a:r>
            <a:endParaRPr lang="en-US" sz="2400" dirty="0">
              <a:solidFill>
                <a:srgbClr val="1D1D1D"/>
              </a:solidFill>
              <a:latin typeface="Times New Roman" panose="02020603050405020304" pitchFamily="18" charset="0"/>
              <a:ea typeface="Calibri" panose="020F0502020204030204" pitchFamily="34" charset="0"/>
              <a:cs typeface="Times New Roman" panose="02020603050405020304" pitchFamily="18" charset="0"/>
            </a:endParaRPr>
          </a:p>
          <a:p>
            <a:pPr lvl="1">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Graduation </a:t>
            </a:r>
            <a:r>
              <a:rPr lang="en-US" sz="2400" dirty="0" smtClean="0">
                <a:latin typeface="Times New Roman" panose="02020603050405020304" pitchFamily="18" charset="0"/>
                <a:cs typeface="Times New Roman" panose="02020603050405020304" pitchFamily="18" charset="0"/>
              </a:rPr>
              <a:t>requirement </a:t>
            </a:r>
            <a:r>
              <a:rPr lang="en-US" sz="2400" dirty="0">
                <a:latin typeface="Times New Roman" panose="02020603050405020304" pitchFamily="18" charset="0"/>
                <a:cs typeface="Times New Roman" panose="02020603050405020304" pitchFamily="18" charset="0"/>
              </a:rPr>
              <a:t>topics should include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the child and behavior therapy, and development research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theories</a:t>
            </a:r>
            <a:endPar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endParaRPr>
          </a:p>
          <a:p>
            <a:pPr lvl="1">
              <a:buFont typeface="Wingdings" panose="05000000000000000000" pitchFamily="2" charset="2"/>
              <a:buChar char="v"/>
            </a:pPr>
            <a:r>
              <a:rPr lang="en-US" sz="2400" dirty="0">
                <a:solidFill>
                  <a:srgbClr val="1D1D1D"/>
                </a:solidFill>
                <a:latin typeface="Times New Roman" panose="02020603050405020304" pitchFamily="18" charset="0"/>
                <a:cs typeface="Times New Roman" panose="02020603050405020304" pitchFamily="18" charset="0"/>
              </a:rPr>
              <a:t>A proposal and research project should culminate the course</a:t>
            </a:r>
          </a:p>
          <a:p>
            <a:pPr lvl="1">
              <a:buFont typeface="Wingdings" panose="05000000000000000000" pitchFamily="2" charset="2"/>
              <a:buChar char="v"/>
            </a:pPr>
            <a:r>
              <a:rPr lang="en-US" sz="2400" dirty="0">
                <a:solidFill>
                  <a:srgbClr val="1D1D1D"/>
                </a:solidFill>
                <a:latin typeface="Times New Roman" panose="02020603050405020304" pitchFamily="18" charset="0"/>
                <a:cs typeface="Times New Roman" panose="02020603050405020304" pitchFamily="18" charset="0"/>
              </a:rPr>
              <a:t>An attachment should </a:t>
            </a:r>
            <a:r>
              <a:rPr lang="en-US" sz="2400" dirty="0" smtClean="0">
                <a:solidFill>
                  <a:srgbClr val="1D1D1D"/>
                </a:solidFill>
                <a:latin typeface="Times New Roman" panose="02020603050405020304" pitchFamily="18" charset="0"/>
                <a:cs typeface="Times New Roman" panose="02020603050405020304" pitchFamily="18" charset="0"/>
              </a:rPr>
              <a:t>be part </a:t>
            </a:r>
            <a:r>
              <a:rPr lang="en-US" sz="2400" dirty="0">
                <a:solidFill>
                  <a:srgbClr val="1D1D1D"/>
                </a:solidFill>
                <a:latin typeface="Times New Roman" panose="02020603050405020304" pitchFamily="18" charset="0"/>
                <a:cs typeface="Times New Roman" panose="02020603050405020304" pitchFamily="18" charset="0"/>
              </a:rPr>
              <a:t>of the course for </a:t>
            </a:r>
            <a:r>
              <a:rPr lang="en-US" sz="2400" dirty="0" smtClean="0">
                <a:solidFill>
                  <a:srgbClr val="1D1D1D"/>
                </a:solidFill>
                <a:latin typeface="Times New Roman" panose="02020603050405020304" pitchFamily="18" charset="0"/>
                <a:cs typeface="Times New Roman" panose="02020603050405020304" pitchFamily="18" charset="0"/>
              </a:rPr>
              <a:t>grading</a:t>
            </a:r>
            <a:endParaRPr lang="en-US" sz="2400" dirty="0">
              <a:solidFill>
                <a:srgbClr val="1D1D1D"/>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9506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3AF23-1FA0-4C6A-A288-A246D696E5FE}"/>
              </a:ext>
            </a:extLst>
          </p:cNvPr>
          <p:cNvSpPr>
            <a:spLocks noGrp="1"/>
          </p:cNvSpPr>
          <p:nvPr>
            <p:ph type="title"/>
          </p:nvPr>
        </p:nvSpPr>
        <p:spPr/>
        <p:txBody>
          <a:bodyPr>
            <a:normAutofit/>
          </a:bodyPr>
          <a:lstStyle/>
          <a:p>
            <a:r>
              <a:rPr lang="en-US" sz="2800" dirty="0">
                <a:latin typeface="Times New Roman" panose="02020603050405020304" pitchFamily="18" charset="0"/>
                <a:cs typeface="Times New Roman" panose="02020603050405020304" pitchFamily="18" charset="0"/>
              </a:rPr>
              <a:t>Will you need to go to Graduate School to pursue these careers? </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28F4E3A-45AE-4E7B-A5C6-60A112095D96}"/>
              </a:ext>
            </a:extLst>
          </p:cNvPr>
          <p:cNvSpPr>
            <a:spLocks noGrp="1"/>
          </p:cNvSpPr>
          <p:nvPr>
            <p:ph idx="1"/>
          </p:nvPr>
        </p:nvSpPr>
        <p:spPr>
          <a:xfrm>
            <a:off x="677334" y="1571223"/>
            <a:ext cx="8596668" cy="4533363"/>
          </a:xfrm>
        </p:spPr>
        <p:txBody>
          <a:bodyPr>
            <a:normAutofit/>
          </a:bodyPr>
          <a:lstStyle/>
          <a:p>
            <a:pPr marL="0" indent="0">
              <a:buNone/>
            </a:pP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The </a:t>
            </a:r>
            <a:r>
              <a:rPr lang="en-US" sz="2400" dirty="0">
                <a:solidFill>
                  <a:srgbClr val="1D1D1D"/>
                </a:solidFill>
                <a:latin typeface="Times New Roman" panose="02020603050405020304" pitchFamily="18" charset="0"/>
                <a:ea typeface="Calibri" panose="020F0502020204030204" pitchFamily="34" charset="0"/>
                <a:cs typeface="Times New Roman" panose="02020603050405020304" pitchFamily="18" charset="0"/>
              </a:rPr>
              <a:t>following are </a:t>
            </a: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some of the reasons why I </a:t>
            </a:r>
            <a:r>
              <a:rPr lang="en-US" sz="2400" dirty="0">
                <a:latin typeface="Times New Roman" panose="02020603050405020304" pitchFamily="18" charset="0"/>
                <a:cs typeface="Times New Roman" panose="02020603050405020304" pitchFamily="18" charset="0"/>
              </a:rPr>
              <a:t>need to go to Graduate School to pursue these </a:t>
            </a:r>
            <a:r>
              <a:rPr lang="en-US" sz="2400" dirty="0" smtClean="0">
                <a:latin typeface="Times New Roman" panose="02020603050405020304" pitchFamily="18" charset="0"/>
                <a:cs typeface="Times New Roman" panose="02020603050405020304" pitchFamily="18" charset="0"/>
              </a:rPr>
              <a:t>careers</a:t>
            </a: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a:t>
            </a:r>
            <a:endParaRPr lang="en-US" sz="2400" dirty="0">
              <a:solidFill>
                <a:srgbClr val="1D1D1D"/>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To meet my dream goal; that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is,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to become a proficient scholar in developmental psychology</a:t>
            </a:r>
          </a:p>
          <a:p>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To get a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more holistic understanding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on</a:t>
            </a:r>
            <a:r>
              <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 human mental growth and development</a:t>
            </a:r>
            <a:endParaRPr lang="en-US" sz="2400" dirty="0">
              <a:solidFill>
                <a:srgbClr val="1D1D1D"/>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solidFill>
                  <a:srgbClr val="1D1D1D"/>
                </a:solidFill>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solidFill>
                  <a:srgbClr val="1D1D1D"/>
                </a:solidFill>
                <a:latin typeface="Times New Roman" panose="02020603050405020304" pitchFamily="18" charset="0"/>
                <a:ea typeface="Calibri" panose="020F0502020204030204" pitchFamily="34" charset="0"/>
                <a:cs typeface="Times New Roman" panose="02020603050405020304" pitchFamily="18" charset="0"/>
              </a:rPr>
              <a:t>To get a </a:t>
            </a:r>
            <a:r>
              <a:rPr lang="en-US" sz="2400" dirty="0" smtClean="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post </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graduate</a:t>
            </a:r>
            <a:r>
              <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 certificate </a:t>
            </a:r>
            <a:r>
              <a:rPr lang="en-US" sz="24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that will facilitate </a:t>
            </a:r>
            <a:r>
              <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me to get a developmental psychologist </a:t>
            </a:r>
            <a:r>
              <a:rPr lang="en-US" sz="2400" dirty="0" smtClean="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rPr>
              <a:t>license and secure a greener job</a:t>
            </a:r>
            <a:endParaRPr lang="en-US" sz="2400" dirty="0">
              <a:solidFill>
                <a:srgbClr val="202124"/>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846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CD2A3E-7D4F-44F8-A793-3EDCA5355625}"/>
              </a:ext>
            </a:extLst>
          </p:cNvPr>
          <p:cNvSpPr>
            <a:spLocks noGrp="1"/>
          </p:cNvSpPr>
          <p:nvPr>
            <p:ph type="title"/>
          </p:nvPr>
        </p:nvSpPr>
        <p:spPr>
          <a:xfrm>
            <a:off x="677334" y="609600"/>
            <a:ext cx="8596668" cy="660400"/>
          </a:xfrm>
        </p:spPr>
        <p:txBody>
          <a:bodyPr>
            <a:normAutofit/>
          </a:bodyPr>
          <a:lstStyle/>
          <a:p>
            <a:pPr algn="ctr"/>
            <a:r>
              <a:rPr lang="en-US" sz="2800" dirty="0">
                <a:latin typeface="Times New Roman" panose="02020603050405020304" pitchFamily="18" charset="0"/>
                <a:cs typeface="Times New Roman" panose="02020603050405020304" pitchFamily="18" charset="0"/>
              </a:rPr>
              <a:t>What surprised you the most about each of these fields?</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568FCEB-3A8C-4655-8B36-7955EAD6113A}"/>
              </a:ext>
            </a:extLst>
          </p:cNvPr>
          <p:cNvSpPr>
            <a:spLocks noGrp="1"/>
          </p:cNvSpPr>
          <p:nvPr>
            <p:ph idx="1"/>
          </p:nvPr>
        </p:nvSpPr>
        <p:spPr>
          <a:xfrm>
            <a:off x="531030" y="1270000"/>
            <a:ext cx="8596668" cy="5588000"/>
          </a:xfrm>
        </p:spPr>
        <p:txBody>
          <a:bodyPr>
            <a:noAutofit/>
          </a:bodyPr>
          <a:lstStyle/>
          <a:p>
            <a:pPr marL="0" indent="0">
              <a:buNone/>
            </a:pPr>
            <a:r>
              <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Each of the subsets of psychology are quite fascinating. I was surprised to learn how:</a:t>
            </a:r>
          </a:p>
          <a:p>
            <a:pPr>
              <a:buFont typeface="Wingdings" panose="05000000000000000000" pitchFamily="2" charset="2"/>
              <a:buChar char="v"/>
            </a:pPr>
            <a:r>
              <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Developmental psychology illustrates on the relationship between nature and nurture</a:t>
            </a:r>
          </a:p>
          <a:p>
            <a:pPr>
              <a:buFont typeface="Wingdings" panose="05000000000000000000" pitchFamily="2" charset="2"/>
              <a:buChar char="v"/>
            </a:pPr>
            <a:r>
              <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Personality psychology helps to understand our traits as well as those of other people</a:t>
            </a:r>
          </a:p>
          <a:p>
            <a:pPr>
              <a:buFont typeface="Wingdings" panose="05000000000000000000" pitchFamily="2" charset="2"/>
              <a:buChar char="v"/>
            </a:pPr>
            <a:r>
              <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Psychopathology psychology is crucial in understanding the mental disorders and maladaptive behaviors. </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Biopsychology psychology helps researchers  to attain a greater understanding of how brain and nervous system challenge human behavior</a:t>
            </a:r>
          </a:p>
          <a:p>
            <a:pPr>
              <a:buFont typeface="Wingdings" panose="05000000000000000000" pitchFamily="2" charset="2"/>
              <a:buChar char="v"/>
            </a:pPr>
            <a:r>
              <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rPr>
              <a:t>Perception psychology boosts ones experience on the world around </a:t>
            </a:r>
            <a:r>
              <a:rPr lang="en-US" sz="2400" dirty="0" smtClean="0">
                <a:solidFill>
                  <a:srgbClr val="202124"/>
                </a:solidFill>
                <a:latin typeface="Times New Roman" panose="02020603050405020304" pitchFamily="18" charset="0"/>
                <a:ea typeface="Calibri" panose="020F0502020204030204" pitchFamily="34" charset="0"/>
                <a:cs typeface="Times New Roman" panose="02020603050405020304" pitchFamily="18" charset="0"/>
              </a:rPr>
              <a:t>us.</a:t>
            </a:r>
            <a:endPar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solidFill>
                <a:srgbClr val="202124"/>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94998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762</TotalTime>
  <Words>1686</Words>
  <Application>Microsoft Office PowerPoint</Application>
  <PresentationFormat>Widescreen</PresentationFormat>
  <Paragraphs>80</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Times New Roman</vt:lpstr>
      <vt:lpstr>Wingdings</vt:lpstr>
      <vt:lpstr>Wingdings 3</vt:lpstr>
      <vt:lpstr>Facet</vt:lpstr>
      <vt:lpstr>Subsets of Psychology Name Institution Date </vt:lpstr>
      <vt:lpstr>Introduction to the subsets of psychology</vt:lpstr>
      <vt:lpstr>My Current Interests in the Already Covered Subsets</vt:lpstr>
      <vt:lpstr>Continuation…</vt:lpstr>
      <vt:lpstr>How can one utilize a degree in each of these fields of psychology?</vt:lpstr>
      <vt:lpstr>Continuation…</vt:lpstr>
      <vt:lpstr>What should your undergraduate degree plan be for the field that interests you the most?</vt:lpstr>
      <vt:lpstr>Will you need to go to Graduate School to pursue these careers? </vt:lpstr>
      <vt:lpstr>What surprised you the most about each of these fields?</vt:lpstr>
      <vt:lpstr>Conclusion </vt:lpstr>
      <vt:lpstr>Cont...</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allan muema</dc:creator>
  <cp:lastModifiedBy>GEOFF</cp:lastModifiedBy>
  <cp:revision>57</cp:revision>
  <dcterms:created xsi:type="dcterms:W3CDTF">2021-05-01T08:50:04Z</dcterms:created>
  <dcterms:modified xsi:type="dcterms:W3CDTF">2021-05-02T01:19:02Z</dcterms:modified>
</cp:coreProperties>
</file>